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3"/>
  </p:notesMasterIdLst>
  <p:sldIdLst>
    <p:sldId id="256" r:id="rId2"/>
    <p:sldId id="267" r:id="rId3"/>
    <p:sldId id="273" r:id="rId4"/>
    <p:sldId id="269" r:id="rId5"/>
    <p:sldId id="272" r:id="rId6"/>
    <p:sldId id="274" r:id="rId7"/>
    <p:sldId id="276" r:id="rId8"/>
    <p:sldId id="277" r:id="rId9"/>
    <p:sldId id="271" r:id="rId10"/>
    <p:sldId id="265" r:id="rId11"/>
    <p:sldId id="278" r:id="rId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30" autoAdjust="0"/>
    <p:restoredTop sz="94605"/>
  </p:normalViewPr>
  <p:slideViewPr>
    <p:cSldViewPr>
      <p:cViewPr varScale="1">
        <p:scale>
          <a:sx n="119" d="100"/>
          <a:sy n="119" d="100"/>
        </p:scale>
        <p:origin x="200" y="32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810E4C93-71F2-6648-9152-8D455907DC05}" type="datetimeFigureOut">
              <a:rPr lang="en-US" smtClean="0"/>
              <a:t>12/3/18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7B02DB18-3861-1D4B-9EF7-68B0E7696254}" type="slidenum">
              <a:rPr lang="en-US" smtClean="0"/>
              <a:t>‹#›</a:t>
            </a:fld>
            <a:endParaRPr lang="en-US"/>
          </a:p>
        </p:txBody>
      </p:sp>
    </p:spTree>
    <p:extLst>
      <p:ext uri="{BB962C8B-B14F-4D97-AF65-F5344CB8AC3E}">
        <p14:creationId xmlns:p14="http://schemas.microsoft.com/office/powerpoint/2010/main" val="913147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02DB18-3861-1D4B-9EF7-68B0E7696254}" type="slidenum">
              <a:rPr lang="en-US" smtClean="0"/>
              <a:t>4</a:t>
            </a:fld>
            <a:endParaRPr lang="en-US"/>
          </a:p>
        </p:txBody>
      </p:sp>
    </p:spTree>
    <p:extLst>
      <p:ext uri="{BB962C8B-B14F-4D97-AF65-F5344CB8AC3E}">
        <p14:creationId xmlns:p14="http://schemas.microsoft.com/office/powerpoint/2010/main" val="1463763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Active Inquiry Cyber Labs </a:t>
            </a:r>
            <a:endParaRPr lang="en-US" dirty="0"/>
          </a:p>
        </p:txBody>
      </p:sp>
      <p:sp>
        <p:nvSpPr>
          <p:cNvPr id="4" name="Slide Number Placeholder 3"/>
          <p:cNvSpPr>
            <a:spLocks noGrp="1"/>
          </p:cNvSpPr>
          <p:nvPr>
            <p:ph type="sldNum" sz="quarter" idx="5"/>
          </p:nvPr>
        </p:nvSpPr>
        <p:spPr/>
        <p:txBody>
          <a:bodyPr/>
          <a:lstStyle/>
          <a:p>
            <a:fld id="{7B02DB18-3861-1D4B-9EF7-68B0E7696254}" type="slidenum">
              <a:rPr lang="en-US" smtClean="0"/>
              <a:t>10</a:t>
            </a:fld>
            <a:endParaRPr lang="en-US"/>
          </a:p>
        </p:txBody>
      </p:sp>
    </p:spTree>
    <p:extLst>
      <p:ext uri="{BB962C8B-B14F-4D97-AF65-F5344CB8AC3E}">
        <p14:creationId xmlns:p14="http://schemas.microsoft.com/office/powerpoint/2010/main" val="229317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B5A302-DF38-4EFA-AB5F-C76DCF3D4931}"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2500888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B5A302-DF38-4EFA-AB5F-C76DCF3D4931}"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2369755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B5A302-DF38-4EFA-AB5F-C76DCF3D4931}"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3851006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B5A302-DF38-4EFA-AB5F-C76DCF3D4931}"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6C0CB24-31E5-43E0-AE3B-0144C5E19D27}"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70000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B5A302-DF38-4EFA-AB5F-C76DCF3D4931}"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25174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FB5A302-DF38-4EFA-AB5F-C76DCF3D4931}"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2843311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FB5A302-DF38-4EFA-AB5F-C76DCF3D4931}"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100200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B5A302-DF38-4EFA-AB5F-C76DCF3D4931}"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2996529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1FB5A302-DF38-4EFA-AB5F-C76DCF3D4931}" type="datetimeFigureOut">
              <a:rPr lang="en-US" smtClean="0"/>
              <a:t>12/3/18</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76C0CB24-31E5-43E0-AE3B-0144C5E19D27}" type="slidenum">
              <a:rPr lang="en-US" smtClean="0"/>
              <a:t>‹#›</a:t>
            </a:fld>
            <a:endParaRPr lang="en-US"/>
          </a:p>
        </p:txBody>
      </p:sp>
    </p:spTree>
    <p:extLst>
      <p:ext uri="{BB962C8B-B14F-4D97-AF65-F5344CB8AC3E}">
        <p14:creationId xmlns:p14="http://schemas.microsoft.com/office/powerpoint/2010/main" val="43659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B5A302-DF38-4EFA-AB5F-C76DCF3D4931}"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110195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B5A302-DF38-4EFA-AB5F-C76DCF3D4931}"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870970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B5A302-DF38-4EFA-AB5F-C76DCF3D4931}"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4249838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B5A302-DF38-4EFA-AB5F-C76DCF3D4931}"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1265211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B5A302-DF38-4EFA-AB5F-C76DCF3D4931}"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34784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1FB5A302-DF38-4EFA-AB5F-C76DCF3D4931}"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3374877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B5A302-DF38-4EFA-AB5F-C76DCF3D4931}"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456655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B5A302-DF38-4EFA-AB5F-C76DCF3D4931}"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0CB24-31E5-43E0-AE3B-0144C5E19D27}" type="slidenum">
              <a:rPr lang="en-US" smtClean="0"/>
              <a:t>‹#›</a:t>
            </a:fld>
            <a:endParaRPr lang="en-US"/>
          </a:p>
        </p:txBody>
      </p:sp>
    </p:spTree>
    <p:extLst>
      <p:ext uri="{BB962C8B-B14F-4D97-AF65-F5344CB8AC3E}">
        <p14:creationId xmlns:p14="http://schemas.microsoft.com/office/powerpoint/2010/main" val="225010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FB5A302-DF38-4EFA-AB5F-C76DCF3D4931}" type="datetimeFigureOut">
              <a:rPr lang="en-US" smtClean="0"/>
              <a:t>12/3/18</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76C0CB24-31E5-43E0-AE3B-0144C5E19D27}" type="slidenum">
              <a:rPr lang="en-US" smtClean="0"/>
              <a:t>‹#›</a:t>
            </a:fld>
            <a:endParaRPr lang="en-US"/>
          </a:p>
        </p:txBody>
      </p:sp>
    </p:spTree>
    <p:extLst>
      <p:ext uri="{BB962C8B-B14F-4D97-AF65-F5344CB8AC3E}">
        <p14:creationId xmlns:p14="http://schemas.microsoft.com/office/powerpoint/2010/main" val="238874042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jpeg"/><Relationship Id="rId5" Type="http://schemas.microsoft.com/office/2007/relationships/hdphoto" Target="../media/hdphoto3.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5.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jpeg"/><Relationship Id="rId5" Type="http://schemas.microsoft.com/office/2007/relationships/hdphoto" Target="../media/hdphoto6.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8.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52600"/>
            <a:ext cx="8991600" cy="2590800"/>
          </a:xfrm>
        </p:spPr>
        <p:txBody>
          <a:bodyPr/>
          <a:lstStyle/>
          <a:p>
            <a:r>
              <a:rPr lang="en-US" sz="4400" dirty="0"/>
              <a:t>Integrating Cybersecurity into the Next Generation Science Standards </a:t>
            </a:r>
          </a:p>
        </p:txBody>
      </p:sp>
      <p:sp>
        <p:nvSpPr>
          <p:cNvPr id="3" name="Subtitle 2"/>
          <p:cNvSpPr>
            <a:spLocks noGrp="1"/>
          </p:cNvSpPr>
          <p:nvPr>
            <p:ph type="subTitle" idx="1"/>
          </p:nvPr>
        </p:nvSpPr>
        <p:spPr>
          <a:xfrm>
            <a:off x="4724400" y="2514600"/>
            <a:ext cx="7239000" cy="1828800"/>
          </a:xfrm>
        </p:spPr>
        <p:txBody>
          <a:bodyPr>
            <a:normAutofit lnSpcReduction="10000"/>
          </a:bodyPr>
          <a:lstStyle/>
          <a:p>
            <a:br>
              <a:rPr lang="en-US" b="1" dirty="0">
                <a:solidFill>
                  <a:schemeClr val="bg1"/>
                </a:solidFill>
              </a:rPr>
            </a:br>
            <a:r>
              <a:rPr lang="en-US" b="1" dirty="0">
                <a:solidFill>
                  <a:schemeClr val="bg1"/>
                </a:solidFill>
              </a:rPr>
              <a:t>Andrea C. Burrows</a:t>
            </a:r>
            <a:br>
              <a:rPr lang="en-US" b="1" dirty="0">
                <a:solidFill>
                  <a:schemeClr val="bg1"/>
                </a:solidFill>
              </a:rPr>
            </a:br>
            <a:r>
              <a:rPr lang="en-US" b="1" dirty="0">
                <a:solidFill>
                  <a:schemeClr val="bg1"/>
                </a:solidFill>
              </a:rPr>
              <a:t>Mike Borowczak</a:t>
            </a:r>
            <a:br>
              <a:rPr lang="en-US" b="1" dirty="0">
                <a:solidFill>
                  <a:schemeClr val="bg1"/>
                </a:solidFill>
              </a:rPr>
            </a:br>
            <a:endParaRPr lang="en-US" b="1" dirty="0">
              <a:solidFill>
                <a:schemeClr val="bg1"/>
              </a:solidFill>
            </a:endParaRPr>
          </a:p>
          <a:p>
            <a:r>
              <a:rPr lang="en-US" b="1" dirty="0">
                <a:solidFill>
                  <a:schemeClr val="bg1"/>
                </a:solidFill>
              </a:rPr>
              <a:t>University of Wyoming</a:t>
            </a:r>
            <a:br>
              <a:rPr lang="en-US" b="1" dirty="0">
                <a:solidFill>
                  <a:schemeClr val="bg1"/>
                </a:solidFill>
              </a:rPr>
            </a:br>
            <a:r>
              <a:rPr lang="en-US" b="1" dirty="0">
                <a:solidFill>
                  <a:schemeClr val="bg1"/>
                </a:solidFill>
              </a:rPr>
              <a:t>Dec 2018</a:t>
            </a:r>
          </a:p>
        </p:txBody>
      </p:sp>
      <p:sp>
        <p:nvSpPr>
          <p:cNvPr id="5" name="Rectangle 4">
            <a:extLst>
              <a:ext uri="{FF2B5EF4-FFF2-40B4-BE49-F238E27FC236}">
                <a16:creationId xmlns:a16="http://schemas.microsoft.com/office/drawing/2014/main" id="{88D93427-0553-4849-8008-AFF93499499E}"/>
              </a:ext>
            </a:extLst>
          </p:cNvPr>
          <p:cNvSpPr/>
          <p:nvPr/>
        </p:nvSpPr>
        <p:spPr>
          <a:xfrm>
            <a:off x="1219200" y="5901324"/>
            <a:ext cx="10071989" cy="954107"/>
          </a:xfrm>
          <a:prstGeom prst="rect">
            <a:avLst/>
          </a:prstGeom>
        </p:spPr>
        <p:txBody>
          <a:bodyPr wrap="none">
            <a:spAutoFit/>
          </a:bodyPr>
          <a:lstStyle/>
          <a:p>
            <a:pPr algn="ctr"/>
            <a:r>
              <a:rPr lang="en-US" sz="2800" b="1" dirty="0" err="1"/>
              <a:t>Andrea.Burrows@UWYO.edu</a:t>
            </a:r>
            <a:r>
              <a:rPr lang="en-US" sz="2800" b="1" dirty="0"/>
              <a:t> |</a:t>
            </a:r>
            <a:r>
              <a:rPr lang="en-US" sz="2800" b="1" dirty="0" err="1"/>
              <a:t>Mike.Borowczak@UWYO.edu</a:t>
            </a:r>
            <a:endParaRPr lang="en-US" sz="2800" b="1" dirty="0"/>
          </a:p>
          <a:p>
            <a:pPr algn="ctr"/>
            <a:r>
              <a:rPr lang="en-US" sz="2800" dirty="0"/>
              <a:t>@</a:t>
            </a:r>
            <a:r>
              <a:rPr lang="en-US" sz="2800" dirty="0" err="1"/>
              <a:t>SciEdBurrows</a:t>
            </a:r>
            <a:r>
              <a:rPr lang="en-US" sz="2800" dirty="0"/>
              <a:t> | @</a:t>
            </a:r>
            <a:r>
              <a:rPr lang="en-US" sz="2800" dirty="0" err="1"/>
              <a:t>mborowczak</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1" y="3429000"/>
            <a:ext cx="5917677" cy="2554758"/>
          </a:xfrm>
        </p:spPr>
        <p:txBody>
          <a:bodyPr/>
          <a:lstStyle/>
          <a:p>
            <a:r>
              <a:rPr lang="en-US" sz="8800" dirty="0"/>
              <a:t> </a:t>
            </a:r>
          </a:p>
        </p:txBody>
      </p:sp>
      <p:sp>
        <p:nvSpPr>
          <p:cNvPr id="3" name="Subtitle 2"/>
          <p:cNvSpPr>
            <a:spLocks noGrp="1"/>
          </p:cNvSpPr>
          <p:nvPr>
            <p:ph type="subTitle" idx="1"/>
          </p:nvPr>
        </p:nvSpPr>
        <p:spPr>
          <a:xfrm>
            <a:off x="457200" y="2667000"/>
            <a:ext cx="8077200" cy="3048000"/>
          </a:xfrm>
        </p:spPr>
        <p:txBody>
          <a:bodyPr>
            <a:normAutofit/>
          </a:bodyPr>
          <a:lstStyle/>
          <a:p>
            <a:r>
              <a:rPr lang="en-US" sz="11500" dirty="0">
                <a:solidFill>
                  <a:srgbClr val="FFC000"/>
                </a:solidFill>
              </a:rPr>
              <a:t>Thank you!</a:t>
            </a:r>
            <a:endParaRPr lang="en-US" sz="8800" dirty="0">
              <a:solidFill>
                <a:srgbClr val="FFC000"/>
              </a:solidFill>
            </a:endParaRPr>
          </a:p>
        </p:txBody>
      </p:sp>
      <p:sp>
        <p:nvSpPr>
          <p:cNvPr id="4" name="Rectangle 3">
            <a:extLst>
              <a:ext uri="{FF2B5EF4-FFF2-40B4-BE49-F238E27FC236}">
                <a16:creationId xmlns:a16="http://schemas.microsoft.com/office/drawing/2014/main" id="{474B6E5B-2DED-D34B-9D92-BC282C61851C}"/>
              </a:ext>
            </a:extLst>
          </p:cNvPr>
          <p:cNvSpPr/>
          <p:nvPr/>
        </p:nvSpPr>
        <p:spPr>
          <a:xfrm>
            <a:off x="4267200" y="5301405"/>
            <a:ext cx="6107762" cy="800219"/>
          </a:xfrm>
          <a:prstGeom prst="rect">
            <a:avLst/>
          </a:prstGeom>
        </p:spPr>
        <p:txBody>
          <a:bodyPr wrap="none">
            <a:spAutoFit/>
          </a:bodyPr>
          <a:lstStyle/>
          <a:p>
            <a:r>
              <a:rPr lang="en-US" sz="2800" b="1" dirty="0" err="1"/>
              <a:t>uwyo.edu</a:t>
            </a:r>
            <a:r>
              <a:rPr lang="en-US" sz="2800" b="1" dirty="0"/>
              <a:t>/SEED | </a:t>
            </a:r>
            <a:r>
              <a:rPr lang="en-US" sz="2800" b="1" dirty="0" err="1"/>
              <a:t>uwyo.edu</a:t>
            </a:r>
            <a:r>
              <a:rPr lang="en-US" sz="2800" b="1" dirty="0"/>
              <a:t>/CEDAR</a:t>
            </a:r>
          </a:p>
          <a:p>
            <a:endParaRPr lang="en-US" dirty="0"/>
          </a:p>
        </p:txBody>
      </p:sp>
      <p:sp>
        <p:nvSpPr>
          <p:cNvPr id="5" name="Rectangle 4">
            <a:extLst>
              <a:ext uri="{FF2B5EF4-FFF2-40B4-BE49-F238E27FC236}">
                <a16:creationId xmlns:a16="http://schemas.microsoft.com/office/drawing/2014/main" id="{6B587BCA-EBA1-0E4B-AD24-64ACE0291A22}"/>
              </a:ext>
            </a:extLst>
          </p:cNvPr>
          <p:cNvSpPr/>
          <p:nvPr/>
        </p:nvSpPr>
        <p:spPr>
          <a:xfrm>
            <a:off x="1600200" y="609600"/>
            <a:ext cx="10071989" cy="954107"/>
          </a:xfrm>
          <a:prstGeom prst="rect">
            <a:avLst/>
          </a:prstGeom>
        </p:spPr>
        <p:txBody>
          <a:bodyPr wrap="none">
            <a:spAutoFit/>
          </a:bodyPr>
          <a:lstStyle/>
          <a:p>
            <a:pPr algn="ctr"/>
            <a:r>
              <a:rPr lang="en-US" sz="2800" b="1" dirty="0" err="1"/>
              <a:t>Andrea.Burrows@UWYO.edu</a:t>
            </a:r>
            <a:r>
              <a:rPr lang="en-US" sz="2800" b="1" dirty="0"/>
              <a:t> |</a:t>
            </a:r>
            <a:r>
              <a:rPr lang="en-US" sz="2800" b="1" dirty="0" err="1"/>
              <a:t>Mike.Borowczak@UWYO.edu</a:t>
            </a:r>
            <a:endParaRPr lang="en-US" sz="2800" b="1" dirty="0"/>
          </a:p>
          <a:p>
            <a:pPr algn="ctr"/>
            <a:r>
              <a:rPr lang="en-US" sz="2800" dirty="0"/>
              <a:t>@</a:t>
            </a:r>
            <a:r>
              <a:rPr lang="en-US" sz="2800" dirty="0" err="1"/>
              <a:t>SciEdBurrows</a:t>
            </a:r>
            <a:r>
              <a:rPr lang="en-US" sz="2800" dirty="0"/>
              <a:t> | @</a:t>
            </a:r>
            <a:r>
              <a:rPr lang="en-US" sz="2800" dirty="0" err="1"/>
              <a:t>mborowczak</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 Pictures – Summer 2018</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5366" y="2336873"/>
            <a:ext cx="3599316" cy="3599316"/>
          </a:xfrm>
          <a:prstGeom prst="rect">
            <a:avLst/>
          </a:prstGeom>
        </p:spPr>
      </p:pic>
      <p:pic>
        <p:nvPicPr>
          <p:cNvPr id="8" name="Content Placeholder 7"/>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124200" y="2333448"/>
            <a:ext cx="4805117" cy="3602741"/>
          </a:xfr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85170" y="2333448"/>
            <a:ext cx="4805117" cy="3602741"/>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670" y="2333445"/>
            <a:ext cx="4805117" cy="3602741"/>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5366" y="2333444"/>
            <a:ext cx="2389253" cy="3602742"/>
          </a:xfrm>
          <a:prstGeom prst="rect">
            <a:avLst/>
          </a:prstGeom>
        </p:spPr>
      </p:pic>
    </p:spTree>
    <p:extLst>
      <p:ext uri="{BB962C8B-B14F-4D97-AF65-F5344CB8AC3E}">
        <p14:creationId xmlns:p14="http://schemas.microsoft.com/office/powerpoint/2010/main" val="1949040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753228"/>
            <a:ext cx="10058400" cy="1080938"/>
          </a:xfrm>
        </p:spPr>
        <p:txBody>
          <a:bodyPr>
            <a:normAutofit/>
          </a:bodyPr>
          <a:lstStyle/>
          <a:p>
            <a:r>
              <a:rPr lang="en-US" dirty="0"/>
              <a:t>Context: Combined Teacher/Student </a:t>
            </a:r>
            <a:r>
              <a:rPr lang="en-US" dirty="0" err="1"/>
              <a:t>GenCyber</a:t>
            </a:r>
            <a:endParaRPr lang="en-US" dirty="0"/>
          </a:p>
        </p:txBody>
      </p:sp>
      <p:sp>
        <p:nvSpPr>
          <p:cNvPr id="3" name="Content Placeholder 2"/>
          <p:cNvSpPr>
            <a:spLocks noGrp="1"/>
          </p:cNvSpPr>
          <p:nvPr>
            <p:ph idx="1"/>
          </p:nvPr>
        </p:nvSpPr>
        <p:spPr>
          <a:xfrm>
            <a:off x="386543" y="2209800"/>
            <a:ext cx="10052858" cy="3505200"/>
          </a:xfrm>
        </p:spPr>
        <p:txBody>
          <a:bodyPr>
            <a:normAutofit/>
          </a:bodyPr>
          <a:lstStyle/>
          <a:p>
            <a:r>
              <a:rPr lang="en-US" sz="3200" dirty="0"/>
              <a:t>70+ K12 teacher/student participants </a:t>
            </a:r>
          </a:p>
          <a:p>
            <a:r>
              <a:rPr lang="en-US" sz="3200" dirty="0"/>
              <a:t>Common K12 pedagogical strategy: active-inquiry</a:t>
            </a:r>
          </a:p>
          <a:p>
            <a:r>
              <a:rPr lang="en-US" sz="3200" dirty="0"/>
              <a:t>Four accessible active-inquiry cybersecurity “labs”</a:t>
            </a:r>
          </a:p>
          <a:p>
            <a:pPr lvl="1"/>
            <a:r>
              <a:rPr lang="en-US" dirty="0" err="1"/>
              <a:t>Micro:Polo</a:t>
            </a:r>
            <a:r>
              <a:rPr lang="en-US" dirty="0"/>
              <a:t> – Open Networks / Adversarial Thinking &amp; Ethics</a:t>
            </a:r>
          </a:p>
          <a:p>
            <a:pPr lvl="1"/>
            <a:r>
              <a:rPr lang="en-US" dirty="0" err="1"/>
              <a:t>Micro:Bot:Wars</a:t>
            </a:r>
            <a:r>
              <a:rPr lang="en-US" dirty="0"/>
              <a:t> – Command, Control, and Cryptography / CIA-Triad </a:t>
            </a:r>
          </a:p>
          <a:p>
            <a:pPr lvl="1"/>
            <a:r>
              <a:rPr lang="en-US" dirty="0" err="1"/>
              <a:t>Lock:Bit</a:t>
            </a:r>
            <a:r>
              <a:rPr lang="en-US" dirty="0"/>
              <a:t> - Spoofing an Intelligent Lock / Keep It Simple &amp; Online Safety </a:t>
            </a:r>
          </a:p>
          <a:p>
            <a:pPr lvl="1"/>
            <a:r>
              <a:rPr lang="en-US" dirty="0" err="1"/>
              <a:t>Micro:Fit:Bit</a:t>
            </a:r>
            <a:r>
              <a:rPr lang="en-US" dirty="0"/>
              <a:t> – Forensics, Privacy, and Data Mining / Defense in Depth</a:t>
            </a:r>
          </a:p>
        </p:txBody>
      </p:sp>
      <p:sp>
        <p:nvSpPr>
          <p:cNvPr id="8" name="Rectangle 7">
            <a:extLst>
              <a:ext uri="{FF2B5EF4-FFF2-40B4-BE49-F238E27FC236}">
                <a16:creationId xmlns:a16="http://schemas.microsoft.com/office/drawing/2014/main" id="{6B9F7DEB-06CD-1A4D-98A3-C042D84D2752}"/>
              </a:ext>
            </a:extLst>
          </p:cNvPr>
          <p:cNvSpPr/>
          <p:nvPr/>
        </p:nvSpPr>
        <p:spPr>
          <a:xfrm>
            <a:off x="1905000" y="6066158"/>
            <a:ext cx="8653331" cy="830997"/>
          </a:xfrm>
          <a:prstGeom prst="rect">
            <a:avLst/>
          </a:prstGeom>
        </p:spPr>
        <p:txBody>
          <a:bodyPr wrap="none">
            <a:spAutoFit/>
          </a:bodyPr>
          <a:lstStyle/>
          <a:p>
            <a:pPr algn="ctr"/>
            <a:r>
              <a:rPr lang="en-US" sz="2400" b="1" dirty="0" err="1"/>
              <a:t>Andrea.Burrows@UWYO.edu</a:t>
            </a:r>
            <a:r>
              <a:rPr lang="en-US" sz="2400" b="1" dirty="0"/>
              <a:t> |</a:t>
            </a:r>
            <a:r>
              <a:rPr lang="en-US" sz="2400" b="1" dirty="0" err="1"/>
              <a:t>Mike.Borowczak@UWYO.edu</a:t>
            </a:r>
            <a:endParaRPr lang="en-US" sz="2400" b="1" dirty="0"/>
          </a:p>
          <a:p>
            <a:pPr algn="ctr"/>
            <a:r>
              <a:rPr lang="en-US" sz="2400" dirty="0"/>
              <a:t>@</a:t>
            </a:r>
            <a:r>
              <a:rPr lang="en-US" sz="2400" dirty="0" err="1"/>
              <a:t>SciEdBurrows</a:t>
            </a:r>
            <a:r>
              <a:rPr lang="en-US" sz="2400" dirty="0"/>
              <a:t> | @</a:t>
            </a:r>
            <a:r>
              <a:rPr lang="en-US" sz="2400" dirty="0" err="1"/>
              <a:t>mborowczak</a:t>
            </a:r>
            <a:endParaRPr lang="en-US" sz="2400" dirty="0"/>
          </a:p>
        </p:txBody>
      </p:sp>
    </p:spTree>
    <p:extLst>
      <p:ext uri="{BB962C8B-B14F-4D97-AF65-F5344CB8AC3E}">
        <p14:creationId xmlns:p14="http://schemas.microsoft.com/office/powerpoint/2010/main" val="172141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0F17-2451-584B-8B8E-484B4B59B19F}"/>
              </a:ext>
            </a:extLst>
          </p:cNvPr>
          <p:cNvSpPr>
            <a:spLocks noGrp="1"/>
          </p:cNvSpPr>
          <p:nvPr>
            <p:ph type="title"/>
          </p:nvPr>
        </p:nvSpPr>
        <p:spPr/>
        <p:txBody>
          <a:bodyPr/>
          <a:lstStyle/>
          <a:p>
            <a:r>
              <a:rPr lang="en-US" dirty="0"/>
              <a:t>Next Generation Science Standards:</a:t>
            </a:r>
            <a:br>
              <a:rPr lang="en-US" dirty="0"/>
            </a:br>
            <a:r>
              <a:rPr lang="en-US" dirty="0"/>
              <a:t>							DCI, CCC, SEP</a:t>
            </a:r>
          </a:p>
        </p:txBody>
      </p:sp>
      <p:pic>
        <p:nvPicPr>
          <p:cNvPr id="4" name="Picture 3">
            <a:extLst>
              <a:ext uri="{FF2B5EF4-FFF2-40B4-BE49-F238E27FC236}">
                <a16:creationId xmlns:a16="http://schemas.microsoft.com/office/drawing/2014/main" id="{88F93130-7339-E64E-AC03-32AFD9CBC3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30435" y="2667000"/>
            <a:ext cx="3498498" cy="3581400"/>
          </a:xfrm>
          <a:prstGeom prst="rect">
            <a:avLst/>
          </a:prstGeom>
        </p:spPr>
      </p:pic>
      <p:pic>
        <p:nvPicPr>
          <p:cNvPr id="5" name="Picture 4">
            <a:extLst>
              <a:ext uri="{FF2B5EF4-FFF2-40B4-BE49-F238E27FC236}">
                <a16:creationId xmlns:a16="http://schemas.microsoft.com/office/drawing/2014/main" id="{52E49CC8-03D9-D943-99CE-0C229A670D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600" y="2145561"/>
            <a:ext cx="8165813" cy="4674928"/>
          </a:xfrm>
          <a:prstGeom prst="rect">
            <a:avLst/>
          </a:prstGeom>
        </p:spPr>
      </p:pic>
      <p:sp>
        <p:nvSpPr>
          <p:cNvPr id="6" name="Rectangle 5">
            <a:extLst>
              <a:ext uri="{FF2B5EF4-FFF2-40B4-BE49-F238E27FC236}">
                <a16:creationId xmlns:a16="http://schemas.microsoft.com/office/drawing/2014/main" id="{E0398B67-117F-F84D-89B6-7791D8DD3D1B}"/>
              </a:ext>
            </a:extLst>
          </p:cNvPr>
          <p:cNvSpPr/>
          <p:nvPr/>
        </p:nvSpPr>
        <p:spPr>
          <a:xfrm>
            <a:off x="3352800" y="-36731"/>
            <a:ext cx="6612708" cy="646331"/>
          </a:xfrm>
          <a:prstGeom prst="rect">
            <a:avLst/>
          </a:prstGeom>
        </p:spPr>
        <p:txBody>
          <a:bodyPr wrap="none">
            <a:spAutoFit/>
          </a:bodyPr>
          <a:lstStyle/>
          <a:p>
            <a:pPr algn="ctr"/>
            <a:r>
              <a:rPr lang="en-US" b="1" dirty="0" err="1"/>
              <a:t>Andrea.Burrows@UWYO.edu</a:t>
            </a:r>
            <a:r>
              <a:rPr lang="en-US" b="1" dirty="0"/>
              <a:t> |</a:t>
            </a:r>
            <a:r>
              <a:rPr lang="en-US" b="1" dirty="0" err="1"/>
              <a:t>Mike.Borowczak@UWYO.edu</a:t>
            </a:r>
            <a:endParaRPr lang="en-US" b="1" dirty="0"/>
          </a:p>
          <a:p>
            <a:pPr algn="ctr"/>
            <a:r>
              <a:rPr lang="en-US" dirty="0"/>
              <a:t>@</a:t>
            </a:r>
            <a:r>
              <a:rPr lang="en-US" dirty="0" err="1"/>
              <a:t>SciEdBurrows</a:t>
            </a:r>
            <a:r>
              <a:rPr lang="en-US" dirty="0"/>
              <a:t> | @</a:t>
            </a:r>
            <a:r>
              <a:rPr lang="en-US" dirty="0" err="1"/>
              <a:t>mborowczak</a:t>
            </a:r>
            <a:endParaRPr lang="en-US" dirty="0"/>
          </a:p>
        </p:txBody>
      </p:sp>
    </p:spTree>
    <p:extLst>
      <p:ext uri="{BB962C8B-B14F-4D97-AF65-F5344CB8AC3E}">
        <p14:creationId xmlns:p14="http://schemas.microsoft.com/office/powerpoint/2010/main" val="359682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1143000"/>
          </a:xfrm>
        </p:spPr>
        <p:txBody>
          <a:bodyPr/>
          <a:lstStyle/>
          <a:p>
            <a:r>
              <a:rPr lang="en-US" dirty="0" err="1"/>
              <a:t>GenCyber</a:t>
            </a:r>
            <a:r>
              <a:rPr lang="en-US" dirty="0"/>
              <a:t> Wyoming used a </a:t>
            </a:r>
            <a:r>
              <a:rPr lang="en-US" dirty="0" err="1"/>
              <a:t>Micro:bit</a:t>
            </a:r>
            <a:r>
              <a:rPr lang="en-US" dirty="0"/>
              <a:t> </a:t>
            </a:r>
            <a:br>
              <a:rPr lang="en-US" dirty="0"/>
            </a:br>
            <a:r>
              <a:rPr lang="en-US" dirty="0"/>
              <a:t>after the morning sessions each day</a:t>
            </a:r>
          </a:p>
        </p:txBody>
      </p:sp>
      <p:sp>
        <p:nvSpPr>
          <p:cNvPr id="3" name="Content Placeholder 2"/>
          <p:cNvSpPr>
            <a:spLocks noGrp="1"/>
          </p:cNvSpPr>
          <p:nvPr>
            <p:ph idx="1"/>
          </p:nvPr>
        </p:nvSpPr>
        <p:spPr>
          <a:xfrm>
            <a:off x="533401" y="2133600"/>
            <a:ext cx="9067800" cy="4800600"/>
          </a:xfrm>
        </p:spPr>
        <p:txBody>
          <a:bodyPr>
            <a:normAutofit/>
          </a:bodyPr>
          <a:lstStyle/>
          <a:p>
            <a:r>
              <a:rPr lang="en-US" dirty="0"/>
              <a:t>Miniature computing device; microcontroller based processor; Bluetooth Low Energy (communication channel); compass;</a:t>
            </a:r>
            <a:br>
              <a:rPr lang="en-US" dirty="0"/>
            </a:br>
            <a:r>
              <a:rPr lang="en-US" dirty="0"/>
              <a:t>3 axis (XYZ) Accelerometer; temperature sensor; light sensor; 2 button inputs; 3 capacitive touch inputs; LED matrix (5x5); </a:t>
            </a:r>
            <a:br>
              <a:rPr lang="en-US" dirty="0"/>
            </a:br>
            <a:endParaRPr lang="en-US" dirty="0"/>
          </a:p>
          <a:p>
            <a:r>
              <a:rPr lang="en-US" dirty="0"/>
              <a:t>The Micro Bit is an open source hardware ARM-based embedded system designed by the BBC for use in computer education in the UK. (It was first announced on the launch of BBC's Make It Digital campaign on 12 March 2015 with the intent of delivering 1 million devices to pupils in the UK.)</a:t>
            </a:r>
          </a:p>
          <a:p>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9778" b="89778" l="4000" r="96889">
                        <a14:foregroundMark x1="5778" y1="17778" x2="62667" y2="10222"/>
                        <a14:foregroundMark x1="62667" y1="10222" x2="84889" y2="13778"/>
                        <a14:foregroundMark x1="84889" y1="13778" x2="94667" y2="58222"/>
                        <a14:foregroundMark x1="27251" y1="71865" x2="20000" y2="73333"/>
                        <a14:foregroundMark x1="43515" y1="68574" x2="27591" y2="71797"/>
                        <a14:foregroundMark x1="47059" y1="67856" x2="46271" y2="68016"/>
                        <a14:foregroundMark x1="94667" y1="58222" x2="47101" y2="67848"/>
                        <a14:foregroundMark x1="20000" y1="73333" x2="6667" y2="50667"/>
                        <a14:foregroundMark x1="6667" y1="50667" x2="10667" y2="21778"/>
                        <a14:foregroundMark x1="3111" y1="20889" x2="4433" y2="69828"/>
                        <a14:foregroundMark x1="80444" y1="11111" x2="91111" y2="32889"/>
                        <a14:foregroundMark x1="91111" y1="32889" x2="96889" y2="72000"/>
                        <a14:foregroundMark x1="81333" y1="10222" x2="89333" y2="10667"/>
                        <a14:foregroundMark x1="46483" y1="73236" x2="40889" y2="72889"/>
                        <a14:foregroundMark x1="64662" y1="74362" x2="59291" y2="74029"/>
                        <a14:foregroundMark x1="86890" y1="75738" x2="79800" y2="75299"/>
                        <a14:backgroundMark x1="7111" y1="76000" x2="7111" y2="76000"/>
                        <a14:backgroundMark x1="5778" y1="75556" x2="8889" y2="76000"/>
                        <a14:backgroundMark x1="6222" y1="75556" x2="9333" y2="76444"/>
                        <a14:backgroundMark x1="9333" y1="77333" x2="8000" y2="73333"/>
                        <a14:backgroundMark x1="8000" y1="73333" x2="6667" y2="74222"/>
                        <a14:backgroundMark x1="28889" y1="75111" x2="28000" y2="73778"/>
                        <a14:backgroundMark x1="50222" y1="74222" x2="49778" y2="74222"/>
                        <a14:backgroundMark x1="48889" y1="77333" x2="50222" y2="76000"/>
                        <a14:backgroundMark x1="50222" y1="76889" x2="48889" y2="72889"/>
                        <a14:backgroundMark x1="48000" y1="74222" x2="51556" y2="73333"/>
                        <a14:backgroundMark x1="51556" y1="73333" x2="52000" y2="76444"/>
                        <a14:backgroundMark x1="49778" y1="74222" x2="47111" y2="74222"/>
                        <a14:backgroundMark x1="72444" y1="73333" x2="72000" y2="76444"/>
                        <a14:backgroundMark x1="93778" y1="75111" x2="89778" y2="74222"/>
                        <a14:backgroundMark x1="89333" y1="74222" x2="91556" y2="77333"/>
                      </a14:backgroundRemoval>
                    </a14:imgEffect>
                  </a14:imgLayer>
                </a14:imgProps>
              </a:ext>
              <a:ext uri="{28A0092B-C50C-407E-A947-70E740481C1C}">
                <a14:useLocalDpi xmlns:a14="http://schemas.microsoft.com/office/drawing/2010/main"/>
              </a:ext>
            </a:extLst>
          </a:blip>
          <a:stretch>
            <a:fillRect/>
          </a:stretch>
        </p:blipFill>
        <p:spPr>
          <a:xfrm rot="20458363">
            <a:off x="9081054" y="2451654"/>
            <a:ext cx="3467100" cy="3467100"/>
          </a:xfrm>
          <a:prstGeom prst="rect">
            <a:avLst/>
          </a:prstGeom>
        </p:spPr>
      </p:pic>
      <p:sp>
        <p:nvSpPr>
          <p:cNvPr id="5" name="Rectangle 4">
            <a:extLst>
              <a:ext uri="{FF2B5EF4-FFF2-40B4-BE49-F238E27FC236}">
                <a16:creationId xmlns:a16="http://schemas.microsoft.com/office/drawing/2014/main" id="{D3C926BF-BECA-2D40-909B-B0E08E2DAECF}"/>
              </a:ext>
            </a:extLst>
          </p:cNvPr>
          <p:cNvSpPr/>
          <p:nvPr/>
        </p:nvSpPr>
        <p:spPr>
          <a:xfrm>
            <a:off x="3352800" y="-36731"/>
            <a:ext cx="6612708" cy="646331"/>
          </a:xfrm>
          <a:prstGeom prst="rect">
            <a:avLst/>
          </a:prstGeom>
        </p:spPr>
        <p:txBody>
          <a:bodyPr wrap="none">
            <a:spAutoFit/>
          </a:bodyPr>
          <a:lstStyle/>
          <a:p>
            <a:pPr algn="ctr"/>
            <a:r>
              <a:rPr lang="en-US" b="1" dirty="0" err="1"/>
              <a:t>Andrea.Burrows@UWYO.edu</a:t>
            </a:r>
            <a:r>
              <a:rPr lang="en-US" b="1" dirty="0"/>
              <a:t> |</a:t>
            </a:r>
            <a:r>
              <a:rPr lang="en-US" b="1" dirty="0" err="1"/>
              <a:t>Mike.Borowczak@UWYO.edu</a:t>
            </a:r>
            <a:endParaRPr lang="en-US" b="1" dirty="0"/>
          </a:p>
          <a:p>
            <a:pPr algn="ctr"/>
            <a:r>
              <a:rPr lang="en-US" dirty="0"/>
              <a:t>@</a:t>
            </a:r>
            <a:r>
              <a:rPr lang="en-US" dirty="0" err="1"/>
              <a:t>SciEdBurrows</a:t>
            </a:r>
            <a:r>
              <a:rPr lang="en-US" dirty="0"/>
              <a:t> | @</a:t>
            </a:r>
            <a:r>
              <a:rPr lang="en-US" dirty="0" err="1"/>
              <a:t>mborowczak</a:t>
            </a:r>
            <a:endParaRPr lang="en-US" dirty="0"/>
          </a:p>
        </p:txBody>
      </p:sp>
    </p:spTree>
    <p:extLst>
      <p:ext uri="{BB962C8B-B14F-4D97-AF65-F5344CB8AC3E}">
        <p14:creationId xmlns:p14="http://schemas.microsoft.com/office/powerpoint/2010/main" val="184895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753228"/>
            <a:ext cx="10058400" cy="1080938"/>
          </a:xfrm>
        </p:spPr>
        <p:txBody>
          <a:bodyPr>
            <a:normAutofit/>
          </a:bodyPr>
          <a:lstStyle/>
          <a:p>
            <a:r>
              <a:rPr lang="en-US" sz="2800" dirty="0"/>
              <a:t>#1 - </a:t>
            </a:r>
            <a:r>
              <a:rPr lang="en-US" sz="2800" dirty="0" err="1"/>
              <a:t>Micro:Polo</a:t>
            </a:r>
            <a:r>
              <a:rPr lang="en-US" sz="2800" dirty="0"/>
              <a:t>– Open Networks/Adversarial Thinking &amp; Ethics</a:t>
            </a:r>
          </a:p>
        </p:txBody>
      </p:sp>
      <p:pic>
        <p:nvPicPr>
          <p:cNvPr id="5" name="Picture 4">
            <a:extLst>
              <a:ext uri="{FF2B5EF4-FFF2-40B4-BE49-F238E27FC236}">
                <a16:creationId xmlns:a16="http://schemas.microsoft.com/office/drawing/2014/main" id="{D2BD24A5-01B7-C64A-828D-9ECFF5AC569F}"/>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28600" y="2145561"/>
            <a:ext cx="8165813" cy="4674928"/>
          </a:xfrm>
          <a:prstGeom prst="rect">
            <a:avLst/>
          </a:prstGeom>
        </p:spPr>
      </p:pic>
      <p:pic>
        <p:nvPicPr>
          <p:cNvPr id="7" name="Picture 6">
            <a:extLst>
              <a:ext uri="{FF2B5EF4-FFF2-40B4-BE49-F238E27FC236}">
                <a16:creationId xmlns:a16="http://schemas.microsoft.com/office/drawing/2014/main" id="{5E022CEF-3796-234A-AADF-BD23E1A8B931}"/>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9607" b="89738" l="1188" r="97375">
                        <a14:foregroundMark x1="38500" y1="44760" x2="44250" y2="47707"/>
                        <a14:foregroundMark x1="44250" y1="47707" x2="42313" y2="57424"/>
                        <a14:foregroundMark x1="42313" y1="57424" x2="41500" y2="57424"/>
                        <a14:foregroundMark x1="4625" y1="88100" x2="11875" y2="88865"/>
                        <a14:foregroundMark x1="45125" y1="87227" x2="51875" y2="87445"/>
                        <a14:foregroundMark x1="71500" y1="88100" x2="79250" y2="88646"/>
                        <a14:foregroundMark x1="3938" y1="10480" x2="9750" y2="10590"/>
                        <a14:foregroundMark x1="1188" y1="10480" x2="4000" y2="13865"/>
                        <a14:foregroundMark x1="10313" y1="9934" x2="13000" y2="11026"/>
                        <a14:foregroundMark x1="26000" y1="13646" x2="32063" y2="12227"/>
                        <a14:foregroundMark x1="32063" y1="12227" x2="29250" y2="11354"/>
                        <a14:foregroundMark x1="27125" y1="10044" x2="33125" y2="10262"/>
                        <a14:foregroundMark x1="33125" y1="10262" x2="33563" y2="12773"/>
                        <a14:foregroundMark x1="24688" y1="55022" x2="27000" y2="47926"/>
                        <a14:foregroundMark x1="47500" y1="13974" x2="50438" y2="12227"/>
                        <a14:foregroundMark x1="37688" y1="14847" x2="40750" y2="11681"/>
                        <a14:foregroundMark x1="36375" y1="10044" x2="41188" y2="10044"/>
                        <a14:foregroundMark x1="91188" y1="11354" x2="92500" y2="14738"/>
                        <a14:foregroundMark x1="95250" y1="10808" x2="97375" y2="13974"/>
                        <a14:foregroundMark x1="45875" y1="15284" x2="52375" y2="14847"/>
                        <a14:foregroundMark x1="89625" y1="15939" x2="94438" y2="16157"/>
                        <a14:foregroundMark x1="59188" y1="87664" x2="64188" y2="87445"/>
                        <a14:foregroundMark x1="58688" y1="86681" x2="59125" y2="87664"/>
                        <a14:foregroundMark x1="31938" y1="87773" x2="38438" y2="87991"/>
                        <a14:foregroundMark x1="17250" y1="11135" x2="18188" y2="10590"/>
                        <a14:foregroundMark x1="16625" y1="10808" x2="18813" y2="14192"/>
                        <a14:backgroundMark x1="14313" y1="10808" x2="14313" y2="13100"/>
                      </a14:backgroundRemoval>
                    </a14:imgEffect>
                  </a14:imgLayer>
                </a14:imgProps>
              </a:ext>
              <a:ext uri="{28A0092B-C50C-407E-A947-70E740481C1C}">
                <a14:useLocalDpi xmlns:a14="http://schemas.microsoft.com/office/drawing/2010/main"/>
              </a:ext>
            </a:extLst>
          </a:blip>
          <a:stretch>
            <a:fillRect/>
          </a:stretch>
        </p:blipFill>
        <p:spPr>
          <a:xfrm>
            <a:off x="228600" y="2145561"/>
            <a:ext cx="8165813" cy="4674928"/>
          </a:xfrm>
          <a:prstGeom prst="rect">
            <a:avLst/>
          </a:prstGeom>
        </p:spPr>
      </p:pic>
      <p:sp>
        <p:nvSpPr>
          <p:cNvPr id="8" name="Rectangle 7">
            <a:extLst>
              <a:ext uri="{FF2B5EF4-FFF2-40B4-BE49-F238E27FC236}">
                <a16:creationId xmlns:a16="http://schemas.microsoft.com/office/drawing/2014/main" id="{32935BF2-5ECC-5347-BF63-EACB39BB8A22}"/>
              </a:ext>
            </a:extLst>
          </p:cNvPr>
          <p:cNvSpPr/>
          <p:nvPr/>
        </p:nvSpPr>
        <p:spPr>
          <a:xfrm>
            <a:off x="3352800" y="-36731"/>
            <a:ext cx="6612708" cy="646331"/>
          </a:xfrm>
          <a:prstGeom prst="rect">
            <a:avLst/>
          </a:prstGeom>
        </p:spPr>
        <p:txBody>
          <a:bodyPr wrap="none">
            <a:spAutoFit/>
          </a:bodyPr>
          <a:lstStyle/>
          <a:p>
            <a:pPr algn="ctr"/>
            <a:r>
              <a:rPr lang="en-US" b="1" dirty="0" err="1"/>
              <a:t>Andrea.Burrows@UWYO.edu</a:t>
            </a:r>
            <a:r>
              <a:rPr lang="en-US" b="1" dirty="0"/>
              <a:t> |</a:t>
            </a:r>
            <a:r>
              <a:rPr lang="en-US" b="1" dirty="0" err="1"/>
              <a:t>Mike.Borowczak@UWYO.edu</a:t>
            </a:r>
            <a:endParaRPr lang="en-US" b="1" dirty="0"/>
          </a:p>
          <a:p>
            <a:pPr algn="ctr"/>
            <a:r>
              <a:rPr lang="en-US" dirty="0"/>
              <a:t>@</a:t>
            </a:r>
            <a:r>
              <a:rPr lang="en-US" dirty="0" err="1"/>
              <a:t>SciEdBurrows</a:t>
            </a:r>
            <a:r>
              <a:rPr lang="en-US" dirty="0"/>
              <a:t> | @</a:t>
            </a:r>
            <a:r>
              <a:rPr lang="en-US" dirty="0" err="1"/>
              <a:t>mborowczak</a:t>
            </a:r>
            <a:endParaRPr lang="en-US" dirty="0"/>
          </a:p>
        </p:txBody>
      </p:sp>
      <p:pic>
        <p:nvPicPr>
          <p:cNvPr id="4" name="Picture 3">
            <a:extLst>
              <a:ext uri="{FF2B5EF4-FFF2-40B4-BE49-F238E27FC236}">
                <a16:creationId xmlns:a16="http://schemas.microsoft.com/office/drawing/2014/main" id="{54D521CA-AD2E-B84E-B63E-2A22EBD1F5F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24450" y="2145559"/>
            <a:ext cx="3456401" cy="4674929"/>
          </a:xfrm>
          <a:prstGeom prst="rect">
            <a:avLst/>
          </a:prstGeom>
        </p:spPr>
      </p:pic>
    </p:spTree>
    <p:extLst>
      <p:ext uri="{BB962C8B-B14F-4D97-AF65-F5344CB8AC3E}">
        <p14:creationId xmlns:p14="http://schemas.microsoft.com/office/powerpoint/2010/main" val="2289025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753228"/>
            <a:ext cx="10058400" cy="1080938"/>
          </a:xfrm>
        </p:spPr>
        <p:txBody>
          <a:bodyPr>
            <a:normAutofit/>
          </a:bodyPr>
          <a:lstStyle/>
          <a:p>
            <a:r>
              <a:rPr lang="en-US" sz="2800" dirty="0"/>
              <a:t>#2 - </a:t>
            </a:r>
            <a:r>
              <a:rPr lang="en-US" sz="2800" dirty="0" err="1"/>
              <a:t>Micro:Bot:Wars</a:t>
            </a:r>
            <a:r>
              <a:rPr lang="en-US" sz="2800" dirty="0"/>
              <a:t>– </a:t>
            </a:r>
            <a:r>
              <a:rPr lang="en-US" sz="2800" dirty="0" err="1"/>
              <a:t>Cmd</a:t>
            </a:r>
            <a:r>
              <a:rPr lang="en-US" sz="2800" dirty="0"/>
              <a:t>/Control &amp; Cryptography / CIA-Triad </a:t>
            </a:r>
          </a:p>
        </p:txBody>
      </p:sp>
      <p:pic>
        <p:nvPicPr>
          <p:cNvPr id="5" name="Picture 4">
            <a:extLst>
              <a:ext uri="{FF2B5EF4-FFF2-40B4-BE49-F238E27FC236}">
                <a16:creationId xmlns:a16="http://schemas.microsoft.com/office/drawing/2014/main" id="{D2BD24A5-01B7-C64A-828D-9ECFF5AC569F}"/>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28600" y="2145561"/>
            <a:ext cx="8165813" cy="4674928"/>
          </a:xfrm>
          <a:prstGeom prst="rect">
            <a:avLst/>
          </a:prstGeom>
        </p:spPr>
      </p:pic>
      <p:pic>
        <p:nvPicPr>
          <p:cNvPr id="7" name="Picture 6">
            <a:extLst>
              <a:ext uri="{FF2B5EF4-FFF2-40B4-BE49-F238E27FC236}">
                <a16:creationId xmlns:a16="http://schemas.microsoft.com/office/drawing/2014/main" id="{5E022CEF-3796-234A-AADF-BD23E1A8B931}"/>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9607" b="89738" l="1188" r="97375">
                        <a14:foregroundMark x1="38500" y1="44760" x2="44250" y2="47707"/>
                        <a14:foregroundMark x1="44250" y1="47707" x2="42313" y2="57424"/>
                        <a14:foregroundMark x1="42313" y1="57424" x2="41500" y2="57424"/>
                        <a14:foregroundMark x1="4625" y1="88100" x2="11875" y2="88865"/>
                        <a14:foregroundMark x1="45125" y1="87227" x2="51875" y2="87445"/>
                        <a14:foregroundMark x1="71500" y1="88100" x2="79250" y2="88646"/>
                        <a14:foregroundMark x1="3938" y1="10480" x2="9750" y2="10590"/>
                        <a14:foregroundMark x1="1188" y1="10480" x2="4000" y2="13865"/>
                        <a14:foregroundMark x1="10313" y1="9934" x2="13000" y2="11026"/>
                        <a14:foregroundMark x1="26000" y1="13646" x2="32063" y2="12227"/>
                        <a14:foregroundMark x1="32063" y1="12227" x2="29250" y2="11354"/>
                        <a14:foregroundMark x1="27125" y1="10044" x2="33125" y2="10262"/>
                        <a14:foregroundMark x1="33125" y1="10262" x2="33563" y2="12773"/>
                        <a14:foregroundMark x1="24688" y1="55022" x2="27000" y2="47926"/>
                        <a14:foregroundMark x1="47500" y1="13974" x2="50438" y2="12227"/>
                        <a14:foregroundMark x1="91188" y1="11354" x2="92500" y2="14738"/>
                        <a14:foregroundMark x1="95250" y1="10808" x2="97375" y2="13974"/>
                        <a14:foregroundMark x1="45875" y1="15284" x2="52375" y2="14847"/>
                        <a14:foregroundMark x1="89625" y1="15939" x2="94438" y2="16157"/>
                        <a14:foregroundMark x1="59188" y1="87664" x2="64188" y2="87445"/>
                        <a14:foregroundMark x1="58688" y1="86681" x2="59125" y2="87664"/>
                        <a14:foregroundMark x1="53688" y1="15611" x2="53312" y2="15830"/>
                        <a14:foregroundMark x1="59000" y1="10699" x2="65250" y2="10808"/>
                        <a14:foregroundMark x1="65250" y1="10808" x2="64500" y2="14520"/>
                        <a14:foregroundMark x1="57375" y1="11026" x2="64500" y2="12664"/>
                        <a14:foregroundMark x1="64500" y1="12664" x2="70625" y2="12336"/>
                        <a14:foregroundMark x1="70625" y1="12336" x2="70875" y2="12773"/>
                        <a14:foregroundMark x1="72125" y1="11135" x2="72313" y2="14520"/>
                        <a14:foregroundMark x1="73563" y1="15284" x2="61938" y2="15830"/>
                        <a14:foregroundMark x1="17250" y1="86354" x2="23875" y2="87118"/>
                        <a14:foregroundMark x1="68750" y1="44651" x2="70188" y2="55022"/>
                        <a14:foregroundMark x1="70188" y1="55022" x2="75563" y2="49236"/>
                        <a14:foregroundMark x1="75563" y1="49236" x2="71938" y2="52293"/>
                        <a14:backgroundMark x1="14313" y1="10808" x2="14313" y2="13100"/>
                        <a14:backgroundMark x1="17125" y1="15284" x2="20313" y2="10808"/>
                        <a14:backgroundMark x1="16875" y1="10262" x2="18063" y2="10480"/>
                        <a14:backgroundMark x1="15500" y1="13319" x2="17375" y2="13537"/>
                        <a14:backgroundMark x1="17438" y1="12118" x2="15750" y2="14410"/>
                        <a14:backgroundMark x1="31000" y1="87118" x2="36875" y2="88210"/>
                        <a14:backgroundMark x1="36875" y1="88210" x2="38500" y2="87991"/>
                        <a14:backgroundMark x1="37500" y1="14956" x2="41875" y2="11681"/>
                        <a14:backgroundMark x1="35875" y1="9716" x2="40250" y2="10153"/>
                        <a14:backgroundMark x1="40250" y1="9934" x2="40750" y2="10699"/>
                      </a14:backgroundRemoval>
                    </a14:imgEffect>
                  </a14:imgLayer>
                </a14:imgProps>
              </a:ext>
              <a:ext uri="{28A0092B-C50C-407E-A947-70E740481C1C}">
                <a14:useLocalDpi xmlns:a14="http://schemas.microsoft.com/office/drawing/2010/main"/>
              </a:ext>
            </a:extLst>
          </a:blip>
          <a:stretch>
            <a:fillRect/>
          </a:stretch>
        </p:blipFill>
        <p:spPr>
          <a:xfrm>
            <a:off x="228600" y="2145561"/>
            <a:ext cx="8165813" cy="4674928"/>
          </a:xfrm>
          <a:prstGeom prst="rect">
            <a:avLst/>
          </a:prstGeom>
        </p:spPr>
      </p:pic>
      <p:sp>
        <p:nvSpPr>
          <p:cNvPr id="6" name="Rectangle 5">
            <a:extLst>
              <a:ext uri="{FF2B5EF4-FFF2-40B4-BE49-F238E27FC236}">
                <a16:creationId xmlns:a16="http://schemas.microsoft.com/office/drawing/2014/main" id="{A5B5C6E6-3E84-9748-BB32-860863D2DAE8}"/>
              </a:ext>
            </a:extLst>
          </p:cNvPr>
          <p:cNvSpPr/>
          <p:nvPr/>
        </p:nvSpPr>
        <p:spPr>
          <a:xfrm>
            <a:off x="3352800" y="-36731"/>
            <a:ext cx="6612708" cy="646331"/>
          </a:xfrm>
          <a:prstGeom prst="rect">
            <a:avLst/>
          </a:prstGeom>
        </p:spPr>
        <p:txBody>
          <a:bodyPr wrap="none">
            <a:spAutoFit/>
          </a:bodyPr>
          <a:lstStyle/>
          <a:p>
            <a:pPr algn="ctr"/>
            <a:r>
              <a:rPr lang="en-US" b="1" dirty="0" err="1"/>
              <a:t>Andrea.Burrows@UWYO.edu</a:t>
            </a:r>
            <a:r>
              <a:rPr lang="en-US" b="1" dirty="0"/>
              <a:t> |</a:t>
            </a:r>
            <a:r>
              <a:rPr lang="en-US" b="1" dirty="0" err="1"/>
              <a:t>Mike.Borowczak@UWYO.edu</a:t>
            </a:r>
            <a:endParaRPr lang="en-US" b="1" dirty="0"/>
          </a:p>
          <a:p>
            <a:pPr algn="ctr"/>
            <a:r>
              <a:rPr lang="en-US" dirty="0"/>
              <a:t>@</a:t>
            </a:r>
            <a:r>
              <a:rPr lang="en-US" dirty="0" err="1"/>
              <a:t>SciEdBurrows</a:t>
            </a:r>
            <a:r>
              <a:rPr lang="en-US" dirty="0"/>
              <a:t> | @</a:t>
            </a:r>
            <a:r>
              <a:rPr lang="en-US" dirty="0" err="1"/>
              <a:t>mborowczak</a:t>
            </a:r>
            <a:endParaRPr lang="en-US" dirty="0"/>
          </a:p>
        </p:txBody>
      </p:sp>
      <p:pic>
        <p:nvPicPr>
          <p:cNvPr id="3" name="Picture 2">
            <a:extLst>
              <a:ext uri="{FF2B5EF4-FFF2-40B4-BE49-F238E27FC236}">
                <a16:creationId xmlns:a16="http://schemas.microsoft.com/office/drawing/2014/main" id="{1C8ECAE7-08FC-5D46-A850-C5181A548B2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34400" y="4498665"/>
            <a:ext cx="3581400" cy="2296886"/>
          </a:xfrm>
          <a:prstGeom prst="rect">
            <a:avLst/>
          </a:prstGeom>
        </p:spPr>
      </p:pic>
      <p:pic>
        <p:nvPicPr>
          <p:cNvPr id="4" name="Picture 3">
            <a:extLst>
              <a:ext uri="{FF2B5EF4-FFF2-40B4-BE49-F238E27FC236}">
                <a16:creationId xmlns:a16="http://schemas.microsoft.com/office/drawing/2014/main" id="{FABFB4CA-5D1B-5A4E-BCA0-B2F619EA242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591800" y="2145561"/>
            <a:ext cx="1499532" cy="2296887"/>
          </a:xfrm>
          <a:prstGeom prst="rect">
            <a:avLst/>
          </a:prstGeom>
        </p:spPr>
      </p:pic>
      <p:pic>
        <p:nvPicPr>
          <p:cNvPr id="8" name="Picture 7">
            <a:extLst>
              <a:ext uri="{FF2B5EF4-FFF2-40B4-BE49-F238E27FC236}">
                <a16:creationId xmlns:a16="http://schemas.microsoft.com/office/drawing/2014/main" id="{B5E488AE-33F9-D345-85FC-9A8D64373FE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534400" y="2145560"/>
            <a:ext cx="1846766" cy="2296887"/>
          </a:xfrm>
          <a:prstGeom prst="rect">
            <a:avLst/>
          </a:prstGeom>
        </p:spPr>
      </p:pic>
    </p:spTree>
    <p:extLst>
      <p:ext uri="{BB962C8B-B14F-4D97-AF65-F5344CB8AC3E}">
        <p14:creationId xmlns:p14="http://schemas.microsoft.com/office/powerpoint/2010/main" val="4080885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753228"/>
            <a:ext cx="10058400" cy="1080938"/>
          </a:xfrm>
        </p:spPr>
        <p:txBody>
          <a:bodyPr>
            <a:normAutofit/>
          </a:bodyPr>
          <a:lstStyle/>
          <a:p>
            <a:r>
              <a:rPr lang="en-US" sz="2800" dirty="0"/>
              <a:t>#3 - </a:t>
            </a:r>
            <a:r>
              <a:rPr lang="en-US" sz="2800" dirty="0" err="1"/>
              <a:t>Lock:Bit</a:t>
            </a:r>
            <a:r>
              <a:rPr lang="en-US" sz="2800" dirty="0"/>
              <a:t> - Spoofing an Intelligent Lock / Keep It Simple</a:t>
            </a:r>
          </a:p>
        </p:txBody>
      </p:sp>
      <p:pic>
        <p:nvPicPr>
          <p:cNvPr id="5" name="Picture 4">
            <a:extLst>
              <a:ext uri="{FF2B5EF4-FFF2-40B4-BE49-F238E27FC236}">
                <a16:creationId xmlns:a16="http://schemas.microsoft.com/office/drawing/2014/main" id="{D2BD24A5-01B7-C64A-828D-9ECFF5AC569F}"/>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28600" y="2145561"/>
            <a:ext cx="8165813" cy="4674928"/>
          </a:xfrm>
          <a:prstGeom prst="rect">
            <a:avLst/>
          </a:prstGeom>
        </p:spPr>
      </p:pic>
      <p:pic>
        <p:nvPicPr>
          <p:cNvPr id="7" name="Picture 6">
            <a:extLst>
              <a:ext uri="{FF2B5EF4-FFF2-40B4-BE49-F238E27FC236}">
                <a16:creationId xmlns:a16="http://schemas.microsoft.com/office/drawing/2014/main" id="{5E022CEF-3796-234A-AADF-BD23E1A8B931}"/>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9389" b="89738" l="1188" r="97375">
                        <a14:foregroundMark x1="38500" y1="44760" x2="44250" y2="47707"/>
                        <a14:foregroundMark x1="44250" y1="47707" x2="42313" y2="57424"/>
                        <a14:foregroundMark x1="42313" y1="57424" x2="41500" y2="57424"/>
                        <a14:foregroundMark x1="4625" y1="88100" x2="11875" y2="88865"/>
                        <a14:foregroundMark x1="45125" y1="87227" x2="51875" y2="87445"/>
                        <a14:foregroundMark x1="3938" y1="10480" x2="9750" y2="10590"/>
                        <a14:foregroundMark x1="1188" y1="10480" x2="4000" y2="13865"/>
                        <a14:foregroundMark x1="10313" y1="9934" x2="13000" y2="11026"/>
                        <a14:foregroundMark x1="26000" y1="13646" x2="32063" y2="12227"/>
                        <a14:foregroundMark x1="32063" y1="12227" x2="29250" y2="11354"/>
                        <a14:foregroundMark x1="27125" y1="10044" x2="33125" y2="10262"/>
                        <a14:foregroundMark x1="33125" y1="10262" x2="33563" y2="12773"/>
                        <a14:foregroundMark x1="24688" y1="55022" x2="27000" y2="47926"/>
                        <a14:foregroundMark x1="47500" y1="13974" x2="50438" y2="12227"/>
                        <a14:foregroundMark x1="91188" y1="11354" x2="92500" y2="14738"/>
                        <a14:foregroundMark x1="95250" y1="10808" x2="97375" y2="13974"/>
                        <a14:foregroundMark x1="45875" y1="15284" x2="52375" y2="14847"/>
                        <a14:foregroundMark x1="89625" y1="15939" x2="94438" y2="16157"/>
                        <a14:foregroundMark x1="53688" y1="15611" x2="53312" y2="15830"/>
                        <a14:foregroundMark x1="59000" y1="10699" x2="65250" y2="10808"/>
                        <a14:foregroundMark x1="65250" y1="10808" x2="64500" y2="14520"/>
                        <a14:foregroundMark x1="57375" y1="11026" x2="64500" y2="12664"/>
                        <a14:foregroundMark x1="64500" y1="12664" x2="70625" y2="12336"/>
                        <a14:foregroundMark x1="70625" y1="12336" x2="70875" y2="12773"/>
                        <a14:foregroundMark x1="72125" y1="11135" x2="72313" y2="14520"/>
                        <a14:foregroundMark x1="73563" y1="15284" x2="61938" y2="15830"/>
                        <a14:foregroundMark x1="17250" y1="86354" x2="23875" y2="87118"/>
                        <a14:foregroundMark x1="68750" y1="44651" x2="70188" y2="55022"/>
                        <a14:foregroundMark x1="70188" y1="55022" x2="75563" y2="49236"/>
                        <a14:foregroundMark x1="75563" y1="49236" x2="71938" y2="52293"/>
                        <a14:foregroundMark x1="85875" y1="85371" x2="92063" y2="85480"/>
                        <a14:foregroundMark x1="92063" y1="85480" x2="86375" y2="88865"/>
                        <a14:foregroundMark x1="86375" y1="88865" x2="85438" y2="86900"/>
                        <a14:foregroundMark x1="17375" y1="11681" x2="17125" y2="10699"/>
                        <a14:foregroundMark x1="16250" y1="10153" x2="21313" y2="15284"/>
                        <a14:foregroundMark x1="21313" y1="15284" x2="17063" y2="15066"/>
                        <a14:foregroundMark x1="15438" y1="15939" x2="15438" y2="14083"/>
                        <a14:foregroundMark x1="15250" y1="14410" x2="15250" y2="14956"/>
                        <a14:foregroundMark x1="15250" y1="11572" x2="15250" y2="14410"/>
                        <a14:foregroundMark x1="19875" y1="10480" x2="19875" y2="12991"/>
                        <a14:foregroundMark x1="16438" y1="14410" x2="16438" y2="12991"/>
                        <a14:foregroundMark x1="15625" y1="12118" x2="16750" y2="13319"/>
                        <a14:backgroundMark x1="14313" y1="10808" x2="14313" y2="11572"/>
                        <a14:backgroundMark x1="31000" y1="87118" x2="36875" y2="88210"/>
                        <a14:backgroundMark x1="36875" y1="88210" x2="38500" y2="87991"/>
                        <a14:backgroundMark x1="71625" y1="86245" x2="77813" y2="86245"/>
                        <a14:backgroundMark x1="77813" y1="86245" x2="72938" y2="89192"/>
                        <a14:backgroundMark x1="71125" y1="89083" x2="77688" y2="89083"/>
                        <a14:backgroundMark x1="77688" y1="89083" x2="80563" y2="85699"/>
                        <a14:backgroundMark x1="54625" y1="45633" x2="58250" y2="55786"/>
                        <a14:backgroundMark x1="58250" y1="55786" x2="59375" y2="45524"/>
                        <a14:backgroundMark x1="59375" y1="45524" x2="57375" y2="50873"/>
                        <a14:backgroundMark x1="58500" y1="85917" x2="64563" y2="87445"/>
                        <a14:backgroundMark x1="64563" y1="87445" x2="59000" y2="85699"/>
                        <a14:backgroundMark x1="50625" y1="18777" x2="59125" y2="18996"/>
                        <a14:backgroundMark x1="59125" y1="18996" x2="65813" y2="18668"/>
                        <a14:backgroundMark x1="65813" y1="18668" x2="68125" y2="18668"/>
                        <a14:backgroundMark x1="35188" y1="12445" x2="35188" y2="12445"/>
                        <a14:backgroundMark x1="14313" y1="14410" x2="14313" y2="14410"/>
                        <a14:backgroundMark x1="77750" y1="10699" x2="83688" y2="10699"/>
                        <a14:backgroundMark x1="83688" y1="10699" x2="78250" y2="14738"/>
                        <a14:backgroundMark x1="78250" y1="14738" x2="77188" y2="12445"/>
                        <a14:backgroundMark x1="76000" y1="10480" x2="83125" y2="9716"/>
                        <a14:backgroundMark x1="83125" y1="9716" x2="84625" y2="15611"/>
                        <a14:backgroundMark x1="79438" y1="17358" x2="83000" y2="14083"/>
                        <a14:backgroundMark x1="78438" y1="15939" x2="81063" y2="16157"/>
                        <a14:backgroundMark x1="81313" y1="18450" x2="81375" y2="16485"/>
                        <a14:backgroundMark x1="81375" y1="13537" x2="81375" y2="18122"/>
                        <a14:backgroundMark x1="85250" y1="11354" x2="83250" y2="16921"/>
                        <a14:backgroundMark x1="82688" y1="15939" x2="82688" y2="14192"/>
                        <a14:backgroundMark x1="83813" y1="13319" x2="81063" y2="13537"/>
                        <a14:backgroundMark x1="37438" y1="9279" x2="42313" y2="14956"/>
                        <a14:backgroundMark x1="42313" y1="14956" x2="42313" y2="15611"/>
                        <a14:backgroundMark x1="41188" y1="14520" x2="36813" y2="10699"/>
                        <a14:backgroundMark x1="36688" y1="10808" x2="36688" y2="14738"/>
                        <a14:backgroundMark x1="36875" y1="13865" x2="39063" y2="15939"/>
                        <a14:backgroundMark x1="42688" y1="11135" x2="36875" y2="9716"/>
                        <a14:backgroundMark x1="36875" y1="9716" x2="36375" y2="9279"/>
                        <a14:backgroundMark x1="36313" y1="9607" x2="36313" y2="11026"/>
                      </a14:backgroundRemoval>
                    </a14:imgEffect>
                  </a14:imgLayer>
                </a14:imgProps>
              </a:ext>
              <a:ext uri="{28A0092B-C50C-407E-A947-70E740481C1C}">
                <a14:useLocalDpi xmlns:a14="http://schemas.microsoft.com/office/drawing/2010/main"/>
              </a:ext>
            </a:extLst>
          </a:blip>
          <a:stretch>
            <a:fillRect/>
          </a:stretch>
        </p:blipFill>
        <p:spPr>
          <a:xfrm>
            <a:off x="228600" y="2145561"/>
            <a:ext cx="8165813" cy="4674928"/>
          </a:xfrm>
          <a:prstGeom prst="rect">
            <a:avLst/>
          </a:prstGeom>
        </p:spPr>
      </p:pic>
      <p:sp>
        <p:nvSpPr>
          <p:cNvPr id="6" name="Rectangle 5">
            <a:extLst>
              <a:ext uri="{FF2B5EF4-FFF2-40B4-BE49-F238E27FC236}">
                <a16:creationId xmlns:a16="http://schemas.microsoft.com/office/drawing/2014/main" id="{477E4762-DA65-C644-8AC8-99018BE0AEA0}"/>
              </a:ext>
            </a:extLst>
          </p:cNvPr>
          <p:cNvSpPr/>
          <p:nvPr/>
        </p:nvSpPr>
        <p:spPr>
          <a:xfrm>
            <a:off x="3352800" y="-36731"/>
            <a:ext cx="6612708" cy="646331"/>
          </a:xfrm>
          <a:prstGeom prst="rect">
            <a:avLst/>
          </a:prstGeom>
        </p:spPr>
        <p:txBody>
          <a:bodyPr wrap="none">
            <a:spAutoFit/>
          </a:bodyPr>
          <a:lstStyle/>
          <a:p>
            <a:pPr algn="ctr"/>
            <a:r>
              <a:rPr lang="en-US" b="1" dirty="0" err="1"/>
              <a:t>Andrea.Burrows@UWYO.edu</a:t>
            </a:r>
            <a:r>
              <a:rPr lang="en-US" b="1" dirty="0"/>
              <a:t> |</a:t>
            </a:r>
            <a:r>
              <a:rPr lang="en-US" b="1" dirty="0" err="1"/>
              <a:t>Mike.Borowczak@UWYO.edu</a:t>
            </a:r>
            <a:endParaRPr lang="en-US" b="1" dirty="0"/>
          </a:p>
          <a:p>
            <a:pPr algn="ctr"/>
            <a:r>
              <a:rPr lang="en-US" dirty="0"/>
              <a:t>@</a:t>
            </a:r>
            <a:r>
              <a:rPr lang="en-US" dirty="0" err="1"/>
              <a:t>SciEdBurrows</a:t>
            </a:r>
            <a:r>
              <a:rPr lang="en-US" dirty="0"/>
              <a:t> | @</a:t>
            </a:r>
            <a:r>
              <a:rPr lang="en-US" dirty="0" err="1"/>
              <a:t>mborowczak</a:t>
            </a:r>
            <a:endParaRPr lang="en-US" dirty="0"/>
          </a:p>
        </p:txBody>
      </p:sp>
      <p:pic>
        <p:nvPicPr>
          <p:cNvPr id="3" name="Picture 2">
            <a:extLst>
              <a:ext uri="{FF2B5EF4-FFF2-40B4-BE49-F238E27FC236}">
                <a16:creationId xmlns:a16="http://schemas.microsoft.com/office/drawing/2014/main" id="{12BEBA84-5CA9-8D45-9FA9-77BC81C308D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882057" y="2145562"/>
            <a:ext cx="3309943" cy="4674928"/>
          </a:xfrm>
          <a:prstGeom prst="rect">
            <a:avLst/>
          </a:prstGeom>
        </p:spPr>
      </p:pic>
    </p:spTree>
    <p:extLst>
      <p:ext uri="{BB962C8B-B14F-4D97-AF65-F5344CB8AC3E}">
        <p14:creationId xmlns:p14="http://schemas.microsoft.com/office/powerpoint/2010/main" val="73034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753228"/>
            <a:ext cx="10058400" cy="1080938"/>
          </a:xfrm>
        </p:spPr>
        <p:txBody>
          <a:bodyPr>
            <a:normAutofit/>
          </a:bodyPr>
          <a:lstStyle/>
          <a:p>
            <a:r>
              <a:rPr lang="en-US" sz="2800" dirty="0"/>
              <a:t>#4 - </a:t>
            </a:r>
            <a:r>
              <a:rPr lang="en-US" sz="2800" dirty="0" err="1"/>
              <a:t>Micro:Fit:Bit</a:t>
            </a:r>
            <a:r>
              <a:rPr lang="en-US" sz="2800" dirty="0"/>
              <a:t>- Forensics, Privacy &amp; Data Mining</a:t>
            </a:r>
          </a:p>
        </p:txBody>
      </p:sp>
      <p:pic>
        <p:nvPicPr>
          <p:cNvPr id="5" name="Picture 4">
            <a:extLst>
              <a:ext uri="{FF2B5EF4-FFF2-40B4-BE49-F238E27FC236}">
                <a16:creationId xmlns:a16="http://schemas.microsoft.com/office/drawing/2014/main" id="{D2BD24A5-01B7-C64A-828D-9ECFF5AC569F}"/>
              </a:ext>
            </a:extLst>
          </p:cNvPr>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28600" y="2145561"/>
            <a:ext cx="8165813" cy="4674928"/>
          </a:xfrm>
          <a:prstGeom prst="rect">
            <a:avLst/>
          </a:prstGeom>
        </p:spPr>
      </p:pic>
      <p:pic>
        <p:nvPicPr>
          <p:cNvPr id="7" name="Picture 6">
            <a:extLst>
              <a:ext uri="{FF2B5EF4-FFF2-40B4-BE49-F238E27FC236}">
                <a16:creationId xmlns:a16="http://schemas.microsoft.com/office/drawing/2014/main" id="{5E022CEF-3796-234A-AADF-BD23E1A8B931}"/>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9389" b="89738" l="1188" r="97375">
                        <a14:foregroundMark x1="38500" y1="44760" x2="44250" y2="47707"/>
                        <a14:foregroundMark x1="44250" y1="47707" x2="42313" y2="57424"/>
                        <a14:foregroundMark x1="42313" y1="57424" x2="41500" y2="57424"/>
                        <a14:foregroundMark x1="4625" y1="88100" x2="11875" y2="88865"/>
                        <a14:foregroundMark x1="45125" y1="87227" x2="51875" y2="87445"/>
                        <a14:foregroundMark x1="3938" y1="10480" x2="9750" y2="10590"/>
                        <a14:foregroundMark x1="1188" y1="10480" x2="4000" y2="13865"/>
                        <a14:foregroundMark x1="10313" y1="9934" x2="13000" y2="11026"/>
                        <a14:foregroundMark x1="26000" y1="13646" x2="32063" y2="12227"/>
                        <a14:foregroundMark x1="32063" y1="12227" x2="29250" y2="11354"/>
                        <a14:foregroundMark x1="27125" y1="10044" x2="33125" y2="10262"/>
                        <a14:foregroundMark x1="33125" y1="10262" x2="33563" y2="12773"/>
                        <a14:foregroundMark x1="24688" y1="55022" x2="27000" y2="47926"/>
                        <a14:foregroundMark x1="47500" y1="13974" x2="50438" y2="12227"/>
                        <a14:foregroundMark x1="91188" y1="11354" x2="92500" y2="14738"/>
                        <a14:foregroundMark x1="95250" y1="10808" x2="97375" y2="13974"/>
                        <a14:foregroundMark x1="45875" y1="15284" x2="52375" y2="14847"/>
                        <a14:foregroundMark x1="89625" y1="15939" x2="94438" y2="16157"/>
                        <a14:foregroundMark x1="53688" y1="15611" x2="53312" y2="15830"/>
                        <a14:foregroundMark x1="17250" y1="86354" x2="23875" y2="87118"/>
                        <a14:foregroundMark x1="68750" y1="44651" x2="70188" y2="55022"/>
                        <a14:foregroundMark x1="70188" y1="55022" x2="75563" y2="49236"/>
                        <a14:foregroundMark x1="75563" y1="49236" x2="71938" y2="52293"/>
                        <a14:foregroundMark x1="17375" y1="11681" x2="17125" y2="10699"/>
                        <a14:foregroundMark x1="16250" y1="10153" x2="21313" y2="15284"/>
                        <a14:foregroundMark x1="21313" y1="15284" x2="17063" y2="15066"/>
                        <a14:foregroundMark x1="15438" y1="15939" x2="15438" y2="14083"/>
                        <a14:foregroundMark x1="15250" y1="14410" x2="15250" y2="14956"/>
                        <a14:foregroundMark x1="15250" y1="11572" x2="15250" y2="14410"/>
                        <a14:foregroundMark x1="19875" y1="10480" x2="19875" y2="12991"/>
                        <a14:foregroundMark x1="16438" y1="14410" x2="16438" y2="12991"/>
                        <a14:foregroundMark x1="15625" y1="12118" x2="16750" y2="13319"/>
                        <a14:foregroundMark x1="37188" y1="14410" x2="39375" y2="13865"/>
                        <a14:foregroundMark x1="36313" y1="10153" x2="40688" y2="10153"/>
                        <a14:foregroundMark x1="42500" y1="15066" x2="38938" y2="12991"/>
                        <a14:foregroundMark x1="36063" y1="11572" x2="38500" y2="12227"/>
                        <a14:foregroundMark x1="38750" y1="10480" x2="42375" y2="10262"/>
                        <a14:foregroundMark x1="36063" y1="13865" x2="43938" y2="10262"/>
                        <a14:foregroundMark x1="39625" y1="15284" x2="36500" y2="15611"/>
                        <a14:foregroundMark x1="79063" y1="10699" x2="80563" y2="10480"/>
                        <a14:foregroundMark x1="77938" y1="12445" x2="83813" y2="12773"/>
                        <a14:foregroundMark x1="83813" y1="12773" x2="83938" y2="12773"/>
                        <a14:foregroundMark x1="81188" y1="9934" x2="76250" y2="15939"/>
                        <a14:foregroundMark x1="76250" y1="15939" x2="79063" y2="10699"/>
                        <a14:foregroundMark x1="76500" y1="10262" x2="82438" y2="10480"/>
                        <a14:foregroundMark x1="82438" y1="10480" x2="85063" y2="15939"/>
                        <a14:foregroundMark x1="84875" y1="15830" x2="81000" y2="15939"/>
                        <a14:foregroundMark x1="80375" y1="15284" x2="85250" y2="10699"/>
                        <a14:foregroundMark x1="85250" y1="10480" x2="85250" y2="13319"/>
                        <a14:foregroundMark x1="77500" y1="15502" x2="80750" y2="15611"/>
                        <a14:foregroundMark x1="82313" y1="15939" x2="80375" y2="16157"/>
                        <a14:foregroundMark x1="76625" y1="11135" x2="76000" y2="11026"/>
                        <a14:foregroundMark x1="54313" y1="48690" x2="58188" y2="46725"/>
                        <a14:foregroundMark x1="58188" y1="47489" x2="58188" y2="53493"/>
                        <a14:foregroundMark x1="55813" y1="52293" x2="59688" y2="47598"/>
                        <a14:foregroundMark x1="57188" y1="55786" x2="58813" y2="55677"/>
                        <a14:foregroundMark x1="53813" y1="45306" x2="59625" y2="44978"/>
                        <a14:foregroundMark x1="59625" y1="44978" x2="59375" y2="46179"/>
                        <a14:foregroundMark x1="59375" y1="45852" x2="58875" y2="52620"/>
                        <a14:foregroundMark x1="59313" y1="52293" x2="55625" y2="52402"/>
                        <a14:foregroundMark x1="55625" y1="49782" x2="58062" y2="55240"/>
                        <a14:foregroundMark x1="57563" y1="56332" x2="59500" y2="53821"/>
                        <a14:foregroundMark x1="31313" y1="86354" x2="37563" y2="84934"/>
                        <a14:foregroundMark x1="37563" y1="84934" x2="33750" y2="88865"/>
                        <a14:foregroundMark x1="33750" y1="88537" x2="37938" y2="88537"/>
                        <a14:foregroundMark x1="32125" y1="87991" x2="38125" y2="87664"/>
                        <a14:foregroundMark x1="38125" y1="87664" x2="38938" y2="87773"/>
                        <a14:foregroundMark x1="71938" y1="85371" x2="78313" y2="85590"/>
                        <a14:foregroundMark x1="78313" y1="85590" x2="72813" y2="88865"/>
                        <a14:foregroundMark x1="72813" y1="88865" x2="71813" y2="87991"/>
                        <a14:foregroundMark x1="71813" y1="87445" x2="79875" y2="87773"/>
                        <a14:foregroundMark x1="79750" y1="85917" x2="80250" y2="87118"/>
                        <a14:foregroundMark x1="58562" y1="86026" x2="64500" y2="86463"/>
                        <a14:foregroundMark x1="64500" y1="86463" x2="61000" y2="88537"/>
                        <a14:backgroundMark x1="14313" y1="10808" x2="14313" y2="11572"/>
                        <a14:backgroundMark x1="50625" y1="18777" x2="59125" y2="18996"/>
                        <a14:backgroundMark x1="59125" y1="18996" x2="65813" y2="18668"/>
                        <a14:backgroundMark x1="65813" y1="18668" x2="68125" y2="18668"/>
                        <a14:backgroundMark x1="35188" y1="12445" x2="35188" y2="12445"/>
                        <a14:backgroundMark x1="14313" y1="14410" x2="14313" y2="14410"/>
                        <a14:backgroundMark x1="81313" y1="18450" x2="81308" y2="18611"/>
                        <a14:backgroundMark x1="58875" y1="13537" x2="71375" y2="11135"/>
                        <a14:backgroundMark x1="71375" y1="11135" x2="62938" y2="14192"/>
                        <a14:backgroundMark x1="58875" y1="11026" x2="65500" y2="11026"/>
                        <a14:backgroundMark x1="63188" y1="15502" x2="69625" y2="15502"/>
                        <a14:backgroundMark x1="69625" y1="15502" x2="72750" y2="12227"/>
                        <a14:backgroundMark x1="73938" y1="11572" x2="70875" y2="15284"/>
                        <a14:backgroundMark x1="58875" y1="9716" x2="57438" y2="11681"/>
                        <a14:backgroundMark x1="61313" y1="14956" x2="68875" y2="13646"/>
                        <a14:backgroundMark x1="68875" y1="13646" x2="73250" y2="14410"/>
                        <a14:backgroundMark x1="72750" y1="15284" x2="73250" y2="15284"/>
                        <a14:backgroundMark x1="71938" y1="10480" x2="72438" y2="12555"/>
                        <a14:backgroundMark x1="86375" y1="86026" x2="93688" y2="86245"/>
                        <a14:backgroundMark x1="93688" y1="86245" x2="87813" y2="89192"/>
                        <a14:backgroundMark x1="87813" y1="89192" x2="85125" y2="88865"/>
                        <a14:backgroundMark x1="84625" y1="88865" x2="85750" y2="85917"/>
                        <a14:backgroundMark x1="85563" y1="84934" x2="85688" y2="88210"/>
                        <a14:backgroundMark x1="86063" y1="13865" x2="86063" y2="13865"/>
                      </a14:backgroundRemoval>
                    </a14:imgEffect>
                  </a14:imgLayer>
                </a14:imgProps>
              </a:ext>
              <a:ext uri="{28A0092B-C50C-407E-A947-70E740481C1C}">
                <a14:useLocalDpi xmlns:a14="http://schemas.microsoft.com/office/drawing/2010/main"/>
              </a:ext>
            </a:extLst>
          </a:blip>
          <a:stretch>
            <a:fillRect/>
          </a:stretch>
        </p:blipFill>
        <p:spPr>
          <a:xfrm>
            <a:off x="228600" y="2145561"/>
            <a:ext cx="8165813" cy="4674928"/>
          </a:xfrm>
          <a:prstGeom prst="rect">
            <a:avLst/>
          </a:prstGeom>
        </p:spPr>
      </p:pic>
      <p:sp>
        <p:nvSpPr>
          <p:cNvPr id="6" name="Rectangle 5">
            <a:extLst>
              <a:ext uri="{FF2B5EF4-FFF2-40B4-BE49-F238E27FC236}">
                <a16:creationId xmlns:a16="http://schemas.microsoft.com/office/drawing/2014/main" id="{97FA6754-C996-154E-A0C7-F00FEEE5F245}"/>
              </a:ext>
            </a:extLst>
          </p:cNvPr>
          <p:cNvSpPr/>
          <p:nvPr/>
        </p:nvSpPr>
        <p:spPr>
          <a:xfrm>
            <a:off x="3352800" y="-36731"/>
            <a:ext cx="6612708" cy="646331"/>
          </a:xfrm>
          <a:prstGeom prst="rect">
            <a:avLst/>
          </a:prstGeom>
        </p:spPr>
        <p:txBody>
          <a:bodyPr wrap="none">
            <a:spAutoFit/>
          </a:bodyPr>
          <a:lstStyle/>
          <a:p>
            <a:pPr algn="ctr"/>
            <a:r>
              <a:rPr lang="en-US" b="1" dirty="0" err="1"/>
              <a:t>Andrea.Burrows@UWYO.edu</a:t>
            </a:r>
            <a:r>
              <a:rPr lang="en-US" b="1" dirty="0"/>
              <a:t> |</a:t>
            </a:r>
            <a:r>
              <a:rPr lang="en-US" b="1" dirty="0" err="1"/>
              <a:t>Mike.Borowczak@UWYO.edu</a:t>
            </a:r>
            <a:endParaRPr lang="en-US" b="1" dirty="0"/>
          </a:p>
          <a:p>
            <a:pPr algn="ctr"/>
            <a:r>
              <a:rPr lang="en-US" dirty="0"/>
              <a:t>@</a:t>
            </a:r>
            <a:r>
              <a:rPr lang="en-US" dirty="0" err="1"/>
              <a:t>SciEdBurrows</a:t>
            </a:r>
            <a:r>
              <a:rPr lang="en-US" dirty="0"/>
              <a:t> | @</a:t>
            </a:r>
            <a:r>
              <a:rPr lang="en-US" dirty="0" err="1"/>
              <a:t>mborowczak</a:t>
            </a:r>
            <a:endParaRPr lang="en-US" dirty="0"/>
          </a:p>
        </p:txBody>
      </p:sp>
      <p:pic>
        <p:nvPicPr>
          <p:cNvPr id="8" name="Picture 7">
            <a:extLst>
              <a:ext uri="{FF2B5EF4-FFF2-40B4-BE49-F238E27FC236}">
                <a16:creationId xmlns:a16="http://schemas.microsoft.com/office/drawing/2014/main" id="{33A42AE8-B73B-9241-BB50-89212006F4A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86800" y="2156645"/>
            <a:ext cx="1676400" cy="4652178"/>
          </a:xfrm>
          <a:prstGeom prst="rect">
            <a:avLst/>
          </a:prstGeom>
        </p:spPr>
      </p:pic>
    </p:spTree>
    <p:extLst>
      <p:ext uri="{BB962C8B-B14F-4D97-AF65-F5344CB8AC3E}">
        <p14:creationId xmlns:p14="http://schemas.microsoft.com/office/powerpoint/2010/main" val="1821218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685800"/>
            <a:ext cx="8229600" cy="1143000"/>
          </a:xfrm>
        </p:spPr>
        <p:txBody>
          <a:bodyPr/>
          <a:lstStyle/>
          <a:p>
            <a:r>
              <a:rPr lang="en-US" dirty="0"/>
              <a:t>Standards and More</a:t>
            </a:r>
          </a:p>
        </p:txBody>
      </p:sp>
      <p:sp>
        <p:nvSpPr>
          <p:cNvPr id="3" name="Content Placeholder 2"/>
          <p:cNvSpPr>
            <a:spLocks noGrp="1"/>
          </p:cNvSpPr>
          <p:nvPr>
            <p:ph idx="1"/>
          </p:nvPr>
        </p:nvSpPr>
        <p:spPr>
          <a:xfrm>
            <a:off x="1981200" y="2209800"/>
            <a:ext cx="8229600" cy="4267200"/>
          </a:xfrm>
        </p:spPr>
        <p:txBody>
          <a:bodyPr>
            <a:normAutofit/>
          </a:bodyPr>
          <a:lstStyle/>
          <a:p>
            <a:r>
              <a:rPr lang="en-US" b="1" dirty="0"/>
              <a:t>NGSS </a:t>
            </a:r>
            <a:r>
              <a:rPr lang="mr-IN" dirty="0"/>
              <a:t>–</a:t>
            </a:r>
            <a:r>
              <a:rPr lang="en-US" dirty="0"/>
              <a:t> Next Generation Science Standards</a:t>
            </a:r>
            <a:endParaRPr lang="en-US" b="1" dirty="0"/>
          </a:p>
          <a:p>
            <a:pPr lvl="1"/>
            <a:r>
              <a:rPr lang="en-US" dirty="0" err="1"/>
              <a:t>Nextgenscience.org</a:t>
            </a:r>
            <a:br>
              <a:rPr lang="en-US" dirty="0"/>
            </a:br>
            <a:endParaRPr lang="en-US" dirty="0"/>
          </a:p>
          <a:p>
            <a:r>
              <a:rPr lang="en-US" b="1" dirty="0"/>
              <a:t>Common Core</a:t>
            </a:r>
            <a:r>
              <a:rPr lang="en-US" dirty="0"/>
              <a:t> </a:t>
            </a:r>
            <a:r>
              <a:rPr lang="mr-IN" dirty="0"/>
              <a:t>–</a:t>
            </a:r>
            <a:r>
              <a:rPr lang="en-US" dirty="0"/>
              <a:t> Math and English Language Arts</a:t>
            </a:r>
          </a:p>
          <a:p>
            <a:pPr lvl="1"/>
            <a:r>
              <a:rPr lang="en-US" dirty="0" err="1"/>
              <a:t>corestandards.org</a:t>
            </a:r>
            <a:r>
              <a:rPr lang="en-US" dirty="0"/>
              <a:t>/ </a:t>
            </a:r>
            <a:br>
              <a:rPr lang="en-US" dirty="0"/>
            </a:br>
            <a:endParaRPr lang="en-US" dirty="0"/>
          </a:p>
          <a:p>
            <a:r>
              <a:rPr lang="en-US" b="1" dirty="0"/>
              <a:t>ISTE</a:t>
            </a:r>
            <a:r>
              <a:rPr lang="en-US" dirty="0"/>
              <a:t> </a:t>
            </a:r>
            <a:r>
              <a:rPr lang="mr-IN" dirty="0"/>
              <a:t>–</a:t>
            </a:r>
            <a:r>
              <a:rPr lang="en-US" dirty="0"/>
              <a:t> International Society for Technology Education</a:t>
            </a:r>
          </a:p>
          <a:p>
            <a:pPr lvl="1"/>
            <a:r>
              <a:rPr lang="en-US" dirty="0" err="1"/>
              <a:t>iste.org</a:t>
            </a:r>
            <a:r>
              <a:rPr lang="en-US" dirty="0"/>
              <a:t>/standards/for-computer-science-educators</a:t>
            </a:r>
            <a:br>
              <a:rPr lang="en-US" dirty="0"/>
            </a:br>
            <a:endParaRPr lang="en-US" dirty="0"/>
          </a:p>
          <a:p>
            <a:r>
              <a:rPr lang="en-US" b="1" dirty="0"/>
              <a:t>Active Inquiry Cyber Labs </a:t>
            </a:r>
            <a:r>
              <a:rPr lang="en-US" dirty="0"/>
              <a:t>(open-access, tailor at will)</a:t>
            </a:r>
          </a:p>
          <a:p>
            <a:pPr lvl="1"/>
            <a:r>
              <a:rPr lang="en-US" dirty="0" err="1"/>
              <a:t>uwcedar.io</a:t>
            </a:r>
            <a:r>
              <a:rPr lang="en-US" dirty="0"/>
              <a:t>/community/cowpokes</a:t>
            </a:r>
          </a:p>
          <a:p>
            <a:pPr lvl="1"/>
            <a:endParaRPr lang="en-US" dirty="0"/>
          </a:p>
        </p:txBody>
      </p:sp>
      <p:sp>
        <p:nvSpPr>
          <p:cNvPr id="4" name="Rectangle 3">
            <a:extLst>
              <a:ext uri="{FF2B5EF4-FFF2-40B4-BE49-F238E27FC236}">
                <a16:creationId xmlns:a16="http://schemas.microsoft.com/office/drawing/2014/main" id="{87F484B9-8C53-F745-B992-79390F0C8F04}"/>
              </a:ext>
            </a:extLst>
          </p:cNvPr>
          <p:cNvSpPr/>
          <p:nvPr/>
        </p:nvSpPr>
        <p:spPr>
          <a:xfrm>
            <a:off x="3352800" y="-36731"/>
            <a:ext cx="6612708" cy="646331"/>
          </a:xfrm>
          <a:prstGeom prst="rect">
            <a:avLst/>
          </a:prstGeom>
        </p:spPr>
        <p:txBody>
          <a:bodyPr wrap="none">
            <a:spAutoFit/>
          </a:bodyPr>
          <a:lstStyle/>
          <a:p>
            <a:pPr algn="ctr"/>
            <a:r>
              <a:rPr lang="en-US" b="1" dirty="0" err="1"/>
              <a:t>Andrea.Burrows@UWYO.edu</a:t>
            </a:r>
            <a:r>
              <a:rPr lang="en-US" b="1" dirty="0"/>
              <a:t> |</a:t>
            </a:r>
            <a:r>
              <a:rPr lang="en-US" b="1" dirty="0" err="1"/>
              <a:t>Mike.Borowczak@UWYO.edu</a:t>
            </a:r>
            <a:endParaRPr lang="en-US" b="1" dirty="0"/>
          </a:p>
          <a:p>
            <a:pPr algn="ctr"/>
            <a:r>
              <a:rPr lang="en-US" dirty="0"/>
              <a:t>@</a:t>
            </a:r>
            <a:r>
              <a:rPr lang="en-US" dirty="0" err="1"/>
              <a:t>SciEdBurrows</a:t>
            </a:r>
            <a:r>
              <a:rPr lang="en-US" dirty="0"/>
              <a:t> | @</a:t>
            </a:r>
            <a:r>
              <a:rPr lang="en-US" dirty="0" err="1"/>
              <a:t>mborowczak</a:t>
            </a:r>
            <a:endParaRPr lang="en-US" dirty="0"/>
          </a:p>
        </p:txBody>
      </p:sp>
    </p:spTree>
    <p:extLst>
      <p:ext uri="{BB962C8B-B14F-4D97-AF65-F5344CB8AC3E}">
        <p14:creationId xmlns:p14="http://schemas.microsoft.com/office/powerpoint/2010/main" val="1676127747"/>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{BE3ACDA7-5619-CC45-9189-9D3F61F59963}tf10001057</Template>
  <TotalTime>16989</TotalTime>
  <Words>418</Words>
  <Application>Microsoft Macintosh PowerPoint</Application>
  <PresentationFormat>Widescreen</PresentationFormat>
  <Paragraphs>55</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Trebuchet MS</vt:lpstr>
      <vt:lpstr>Berlin</vt:lpstr>
      <vt:lpstr>Integrating Cybersecurity into the Next Generation Science Standards </vt:lpstr>
      <vt:lpstr>Context: Combined Teacher/Student GenCyber</vt:lpstr>
      <vt:lpstr>Next Generation Science Standards:        DCI, CCC, SEP</vt:lpstr>
      <vt:lpstr>GenCyber Wyoming used a Micro:bit  after the morning sessions each day</vt:lpstr>
      <vt:lpstr>#1 - Micro:Polo– Open Networks/Adversarial Thinking &amp; Ethics</vt:lpstr>
      <vt:lpstr>#2 - Micro:Bot:Wars– Cmd/Control &amp; Cryptography / CIA-Triad </vt:lpstr>
      <vt:lpstr>#3 - Lock:Bit - Spoofing an Intelligent Lock / Keep It Simple</vt:lpstr>
      <vt:lpstr>#4 - Micro:Fit:Bit- Forensics, Privacy &amp; Data Mining</vt:lpstr>
      <vt:lpstr>Standards and More</vt:lpstr>
      <vt:lpstr> </vt:lpstr>
      <vt:lpstr>Participant Pictures – Summer 2018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of STEM</dc:title>
  <dc:creator>ccms</dc:creator>
  <cp:lastModifiedBy>Mike Borowczak</cp:lastModifiedBy>
  <cp:revision>93</cp:revision>
  <cp:lastPrinted>2018-12-03T22:07:11Z</cp:lastPrinted>
  <dcterms:created xsi:type="dcterms:W3CDTF">2012-06-20T21:52:19Z</dcterms:created>
  <dcterms:modified xsi:type="dcterms:W3CDTF">2018-12-03T22:08:27Z</dcterms:modified>
</cp:coreProperties>
</file>